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97" r:id="rId2"/>
    <p:sldId id="288" r:id="rId3"/>
    <p:sldId id="282" r:id="rId4"/>
    <p:sldId id="289" r:id="rId5"/>
    <p:sldId id="285" r:id="rId6"/>
    <p:sldId id="258" r:id="rId7"/>
    <p:sldId id="283" r:id="rId8"/>
    <p:sldId id="280" r:id="rId9"/>
    <p:sldId id="284" r:id="rId10"/>
    <p:sldId id="286" r:id="rId11"/>
    <p:sldId id="259" r:id="rId12"/>
    <p:sldId id="29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50021"/>
    <a:srgbClr val="FF0066"/>
    <a:srgbClr val="863514"/>
    <a:srgbClr val="FFFF00"/>
    <a:srgbClr val="00FF99"/>
    <a:srgbClr val="000000"/>
    <a:srgbClr val="009900"/>
    <a:srgbClr val="FF6600"/>
    <a:srgbClr val="FF9900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56D2C37-960B-4B21-925D-B925642B0F11}" type="doc">
      <dgm:prSet loTypeId="urn:microsoft.com/office/officeart/2005/8/layout/radial1" loCatId="relationship" qsTypeId="urn:microsoft.com/office/officeart/2005/8/quickstyle/simple1" qsCatId="simple" csTypeId="urn:microsoft.com/office/officeart/2005/8/colors/accent1_2" csCatId="accent1" phldr="1"/>
      <dgm:spPr/>
    </dgm:pt>
    <dgm:pt modelId="{7DB8DD36-736D-4990-AE1F-082309152E54}" type="pres">
      <dgm:prSet presAssocID="{656D2C37-960B-4B21-925D-B925642B0F11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</dgm:ptLst>
  <dgm:cxnLst>
    <dgm:cxn modelId="{AA78BA46-6780-4590-9471-DCF7C24596A4}" type="presOf" srcId="{656D2C37-960B-4B21-925D-B925642B0F11}" destId="{7DB8DD36-736D-4990-AE1F-082309152E54}" srcOrd="0" destOrd="0" presId="urn:microsoft.com/office/officeart/2005/8/layout/radial1"/>
  </dgm:cxnLst>
  <dgm:bg>
    <a:blipFill>
      <a:blip xmlns:r="http://schemas.openxmlformats.org/officeDocument/2006/relationships" r:embed="rId1"/>
      <a:stretch>
        <a:fillRect/>
      </a:stretch>
    </a:blipFill>
  </dgm:bg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9D467D-9919-490A-90EC-A06BD99FFDFF}" type="datetimeFigureOut">
              <a:rPr lang="en-US" smtClean="0"/>
              <a:pPr/>
              <a:t>13/08/2020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388F5E-4AEE-4290-89F1-5C40011B7A6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71048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388F5E-4AEE-4290-89F1-5C40011B7A64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75919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388F5E-4AEE-4290-89F1-5C40011B7A64}" type="slidenum">
              <a:rPr lang="en-GB" smtClean="0"/>
              <a:pPr/>
              <a:t>8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388F5E-4AEE-4290-89F1-5C40011B7A64}" type="slidenum">
              <a:rPr lang="en-GB" smtClean="0"/>
              <a:pPr/>
              <a:t>9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13/08/2020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13/08/2020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13/08/2020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13/08/2020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13/08/2020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13/08/2020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13/08/2020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13/08/2020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13/08/2020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13/08/2020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13/08/2020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13/08/2020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5.jpe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533400"/>
            <a:ext cx="7620000" cy="612775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ATOMIC ENERGY EDUCATION SOCIETY</a:t>
            </a:r>
            <a:endParaRPr lang="en-US" sz="32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276600"/>
            <a:ext cx="6400800" cy="990600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  <a:latin typeface="Bookman Old Style" pitchFamily="18" charset="0"/>
              </a:rPr>
              <a:t>CHAPTER-01</a:t>
            </a:r>
            <a:br>
              <a:rPr lang="en-US" sz="2800" b="1" dirty="0" smtClean="0">
                <a:solidFill>
                  <a:schemeClr val="tx1"/>
                </a:solidFill>
                <a:latin typeface="Bookman Old Style" pitchFamily="18" charset="0"/>
              </a:rPr>
            </a:br>
            <a:r>
              <a:rPr lang="en-US" sz="2800" b="1" dirty="0" smtClean="0">
                <a:solidFill>
                  <a:schemeClr val="tx1"/>
                </a:solidFill>
                <a:latin typeface="Bookman Old Style" pitchFamily="18" charset="0"/>
              </a:rPr>
              <a:t>Geography as a Discipline</a:t>
            </a:r>
            <a:endParaRPr lang="en-US" sz="2800" b="1" dirty="0">
              <a:solidFill>
                <a:schemeClr val="tx1"/>
              </a:solidFill>
              <a:latin typeface="Bookman Old Style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819400" y="4362555"/>
            <a:ext cx="3505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atin typeface="Bookman Old Style" pitchFamily="18" charset="0"/>
              </a:rPr>
              <a:t>MODULE-01/02</a:t>
            </a:r>
            <a:endParaRPr lang="en-US" sz="2800" b="1" dirty="0">
              <a:latin typeface="Bookman Old Style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24000" y="1447800"/>
            <a:ext cx="6096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atin typeface="Bookman Old Style" pitchFamily="18" charset="0"/>
              </a:rPr>
              <a:t>SUBJECT – GEOGRAPHY</a:t>
            </a:r>
          </a:p>
          <a:p>
            <a:pPr algn="ctr"/>
            <a:r>
              <a:rPr lang="en-US" sz="2800" b="1" dirty="0" smtClean="0">
                <a:latin typeface="Bookman Old Style" pitchFamily="18" charset="0"/>
              </a:rPr>
              <a:t>STREAM – ARTS</a:t>
            </a:r>
          </a:p>
          <a:p>
            <a:pPr algn="ctr"/>
            <a:r>
              <a:rPr lang="en-US" sz="2800" b="1" dirty="0" smtClean="0">
                <a:latin typeface="Bookman Old Style" pitchFamily="18" charset="0"/>
              </a:rPr>
              <a:t>CLASS -11th </a:t>
            </a:r>
            <a:endParaRPr lang="en-US" sz="2800" b="1" dirty="0">
              <a:latin typeface="Bookman Old Style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86200" y="5867400"/>
            <a:ext cx="510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Bookman Old Style" pitchFamily="18" charset="0"/>
              </a:rPr>
              <a:t>Prepared By: </a:t>
            </a:r>
            <a:r>
              <a:rPr lang="en-US" b="1" dirty="0" err="1" smtClean="0">
                <a:latin typeface="Bookman Old Style" pitchFamily="18" charset="0"/>
              </a:rPr>
              <a:t>Mr</a:t>
            </a:r>
            <a:r>
              <a:rPr lang="en-US" b="1" dirty="0" smtClean="0">
                <a:latin typeface="Bookman Old Style" pitchFamily="18" charset="0"/>
              </a:rPr>
              <a:t> S.SADHUKHAN (PGT-SS)</a:t>
            </a:r>
          </a:p>
          <a:p>
            <a:r>
              <a:rPr lang="en-US" b="1" dirty="0" smtClean="0">
                <a:latin typeface="Bookman Old Style" pitchFamily="18" charset="0"/>
              </a:rPr>
              <a:t>AECS-2, JADUGUDA</a:t>
            </a:r>
            <a:endParaRPr lang="en-US" b="1" dirty="0">
              <a:latin typeface="Bookman Old Style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 descr="C:\Users\Gvhss\Desktop\2-2011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1824" y="0"/>
            <a:ext cx="9252024" cy="69342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FF00">
            <a:alpha val="37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b="1" dirty="0" smtClean="0">
                <a:solidFill>
                  <a:srgbClr val="C00000"/>
                </a:solidFill>
                <a:latin typeface="+mn-lt"/>
              </a:rPr>
              <a:t>BRANCHES OF GEOGRAPHY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2057400"/>
            <a:ext cx="8991600" cy="4572000"/>
          </a:xfrm>
        </p:spPr>
        <p:txBody>
          <a:bodyPr>
            <a:normAutofit fontScale="92500" lnSpcReduction="10000"/>
          </a:bodyPr>
          <a:lstStyle/>
          <a:p>
            <a:r>
              <a:rPr lang="en-GB" sz="2800" b="1" dirty="0" smtClean="0">
                <a:solidFill>
                  <a:srgbClr val="000000"/>
                </a:solidFill>
              </a:rPr>
              <a:t>SYSTEMATIC APPROACH</a:t>
            </a:r>
          </a:p>
          <a:p>
            <a:pPr lvl="1"/>
            <a:r>
              <a:rPr lang="en-GB" sz="2800" b="1" dirty="0" smtClean="0">
                <a:solidFill>
                  <a:srgbClr val="002060"/>
                </a:solidFill>
              </a:rPr>
              <a:t>Alexander  von Humboldt (German)</a:t>
            </a:r>
          </a:p>
          <a:p>
            <a:pPr lvl="1"/>
            <a:r>
              <a:rPr lang="en-US" sz="3000" b="1" dirty="0" smtClean="0">
                <a:solidFill>
                  <a:srgbClr val="002060"/>
                </a:solidFill>
              </a:rPr>
              <a:t>systematic geography, concentrates on a specific geofactor at the global level</a:t>
            </a:r>
            <a:endParaRPr lang="en-GB" sz="3000" b="1" dirty="0" smtClean="0">
              <a:solidFill>
                <a:srgbClr val="002060"/>
              </a:solidFill>
            </a:endParaRPr>
          </a:p>
          <a:p>
            <a:endParaRPr lang="en-GB" sz="2800" b="1" dirty="0" smtClean="0">
              <a:solidFill>
                <a:srgbClr val="FFFF00"/>
              </a:solidFill>
            </a:endParaRPr>
          </a:p>
          <a:p>
            <a:endParaRPr lang="en-GB" sz="2800" b="1" dirty="0" smtClean="0">
              <a:solidFill>
                <a:srgbClr val="FFFF00"/>
              </a:solidFill>
            </a:endParaRPr>
          </a:p>
          <a:p>
            <a:r>
              <a:rPr lang="en-GB" sz="2800" b="1" dirty="0" smtClean="0">
                <a:solidFill>
                  <a:srgbClr val="002060"/>
                </a:solidFill>
              </a:rPr>
              <a:t>REGIONAL APPROACH</a:t>
            </a:r>
          </a:p>
          <a:p>
            <a:pPr lvl="1"/>
            <a:r>
              <a:rPr lang="en-GB" sz="2800" b="1" dirty="0" smtClean="0">
                <a:solidFill>
                  <a:schemeClr val="bg1"/>
                </a:solidFill>
              </a:rPr>
              <a:t>Karl Ritter (German)</a:t>
            </a:r>
          </a:p>
          <a:p>
            <a:pPr lvl="1"/>
            <a:r>
              <a:rPr lang="en-US" sz="2800" b="1" dirty="0" smtClean="0">
                <a:solidFill>
                  <a:schemeClr val="bg1"/>
                </a:solidFill>
              </a:rPr>
              <a:t>It focuses on the interaction of different cultural and natural geofactors in a specific land or landscape</a:t>
            </a:r>
            <a:endParaRPr lang="en-GB" sz="2800" b="1" dirty="0" smtClean="0">
              <a:solidFill>
                <a:schemeClr val="bg1"/>
              </a:solidFill>
            </a:endParaRPr>
          </a:p>
          <a:p>
            <a:pPr lvl="1"/>
            <a:endParaRPr lang="en-GB" sz="28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FF00">
            <a:alpha val="37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GB" b="1" dirty="0" smtClean="0">
                <a:solidFill>
                  <a:srgbClr val="C00000"/>
                </a:solidFill>
                <a:latin typeface="Bookman Old Style" pitchFamily="18" charset="0"/>
              </a:rPr>
              <a:t>End of Module - 01</a:t>
            </a:r>
            <a:endParaRPr lang="en-GB" dirty="0">
              <a:latin typeface="Bookman Old Styl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62200" y="3352800"/>
            <a:ext cx="4648200" cy="762000"/>
          </a:xfrm>
        </p:spPr>
        <p:txBody>
          <a:bodyPr>
            <a:noAutofit/>
          </a:bodyPr>
          <a:lstStyle/>
          <a:p>
            <a:pPr lvl="1">
              <a:buNone/>
            </a:pPr>
            <a:r>
              <a:rPr lang="en-GB" sz="4400" b="1" dirty="0" smtClean="0">
                <a:solidFill>
                  <a:srgbClr val="A50021"/>
                </a:solidFill>
                <a:latin typeface="Bookman Old Style" pitchFamily="18" charset="0"/>
              </a:rPr>
              <a:t>THANK YOU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C:\Users\Gvhss\Desktop\f9f13f2d1310548225551.990ddeee.m_geography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381000"/>
            <a:ext cx="7162800" cy="6553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25000">
              <a:schemeClr val="bg1">
                <a:lumMod val="75000"/>
                <a:lumOff val="25000"/>
              </a:schemeClr>
            </a:gs>
            <a:gs pos="65000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838200"/>
            <a:ext cx="7851648" cy="1066800"/>
          </a:xfrm>
        </p:spPr>
        <p:txBody>
          <a:bodyPr>
            <a:noAutofit/>
          </a:bodyPr>
          <a:lstStyle/>
          <a:p>
            <a:pPr algn="ctr"/>
            <a:r>
              <a:rPr lang="en-GB" sz="7200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GEOGRAPHY</a:t>
            </a:r>
            <a:endParaRPr lang="en-GB" sz="7200" u="sng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1143000"/>
            <a:ext cx="8991600" cy="5715000"/>
          </a:xfrm>
        </p:spPr>
        <p:txBody>
          <a:bodyPr>
            <a:normAutofit/>
          </a:bodyPr>
          <a:lstStyle/>
          <a:p>
            <a:pPr algn="l"/>
            <a:endParaRPr lang="en-GB" sz="3200" dirty="0" smtClean="0"/>
          </a:p>
          <a:p>
            <a:pPr algn="l"/>
            <a:endParaRPr lang="en-GB" sz="3200" dirty="0" smtClean="0"/>
          </a:p>
          <a:p>
            <a:pPr algn="l"/>
            <a:r>
              <a:rPr lang="en-GB" sz="3200" b="1" dirty="0" smtClean="0">
                <a:solidFill>
                  <a:srgbClr val="FFFF00"/>
                </a:solidFill>
              </a:rPr>
              <a:t>	</a:t>
            </a:r>
            <a:r>
              <a:rPr lang="en-GB" sz="3600" b="1" dirty="0" smtClean="0">
                <a:solidFill>
                  <a:srgbClr val="FFFF00"/>
                </a:solidFill>
              </a:rPr>
              <a:t>Geography is concerned with the description and explanation of the areal differentiation of the earth surface</a:t>
            </a:r>
          </a:p>
          <a:p>
            <a:pPr algn="l"/>
            <a:endParaRPr lang="en-GB" sz="3600" b="1" dirty="0" smtClean="0">
              <a:solidFill>
                <a:srgbClr val="FFFF00"/>
              </a:solidFill>
            </a:endParaRPr>
          </a:p>
          <a:p>
            <a:pPr algn="l"/>
            <a:endParaRPr lang="en-GB" sz="3200" b="1" dirty="0" smtClean="0">
              <a:solidFill>
                <a:srgbClr val="FFFF00"/>
              </a:solidFill>
            </a:endParaRPr>
          </a:p>
          <a:p>
            <a:pPr algn="l"/>
            <a:r>
              <a:rPr lang="en-GB" sz="3200" b="1" dirty="0" smtClean="0">
                <a:solidFill>
                  <a:srgbClr val="FFFF00"/>
                </a:solidFill>
              </a:rPr>
              <a:t>					Richard Hartshorne</a:t>
            </a:r>
          </a:p>
          <a:p>
            <a:pPr algn="l"/>
            <a:endParaRPr lang="en-GB" sz="3200" dirty="0" smtClean="0"/>
          </a:p>
          <a:p>
            <a:pPr algn="l"/>
            <a:endParaRPr lang="en-GB" sz="3200" dirty="0" smtClean="0"/>
          </a:p>
          <a:p>
            <a:pPr algn="l"/>
            <a:endParaRPr lang="en-GB" sz="3200" dirty="0" smtClean="0"/>
          </a:p>
          <a:p>
            <a:pPr algn="l"/>
            <a:endParaRPr lang="en-GB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533400" y="838200"/>
            <a:ext cx="8229600" cy="4389437"/>
          </a:xfrm>
          <a:solidFill>
            <a:srgbClr val="FF0066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>
                <a:latin typeface="Bookman Old Style" pitchFamily="18" charset="0"/>
              </a:rPr>
              <a:t>Geography </a:t>
            </a:r>
            <a:r>
              <a:rPr lang="en-US" dirty="0">
                <a:latin typeface="Bookman Old Style" pitchFamily="18" charset="0"/>
              </a:rPr>
              <a:t>studies the differences </a:t>
            </a:r>
            <a:r>
              <a:rPr lang="en-US" dirty="0" smtClean="0">
                <a:latin typeface="Bookman Old Style" pitchFamily="18" charset="0"/>
              </a:rPr>
              <a:t>of phenomena </a:t>
            </a:r>
            <a:r>
              <a:rPr lang="en-US" dirty="0">
                <a:latin typeface="Bookman Old Style" pitchFamily="18" charset="0"/>
              </a:rPr>
              <a:t>usually related in different </a:t>
            </a:r>
            <a:r>
              <a:rPr lang="en-US" dirty="0" smtClean="0">
                <a:latin typeface="Bookman Old Style" pitchFamily="18" charset="0"/>
              </a:rPr>
              <a:t>parts of </a:t>
            </a:r>
            <a:r>
              <a:rPr lang="en-US" dirty="0">
                <a:latin typeface="Bookman Old Style" pitchFamily="18" charset="0"/>
              </a:rPr>
              <a:t>the earth’s surface.</a:t>
            </a:r>
          </a:p>
          <a:p>
            <a:pPr marL="0" indent="0">
              <a:buNone/>
            </a:pPr>
            <a:r>
              <a:rPr lang="en-US" dirty="0" smtClean="0">
                <a:latin typeface="Bookman Old Style" pitchFamily="18" charset="0"/>
              </a:rPr>
              <a:t>							</a:t>
            </a:r>
            <a:r>
              <a:rPr lang="en-US" b="1" dirty="0" err="1" smtClean="0">
                <a:latin typeface="Bookman Old Style" pitchFamily="18" charset="0"/>
              </a:rPr>
              <a:t>Hettner</a:t>
            </a:r>
            <a:endParaRPr lang="en-IN" b="1" dirty="0"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01348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3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752600"/>
          </a:xfrm>
        </p:spPr>
        <p:txBody>
          <a:bodyPr>
            <a:normAutofit fontScale="90000"/>
          </a:bodyPr>
          <a:lstStyle/>
          <a:p>
            <a:pPr algn="ctr"/>
            <a:r>
              <a:rPr lang="en-GB" b="1" dirty="0" smtClean="0">
                <a:solidFill>
                  <a:srgbClr val="FFFF00"/>
                </a:solidFill>
              </a:rPr>
              <a:t/>
            </a:r>
            <a:br>
              <a:rPr lang="en-GB" b="1" dirty="0" smtClean="0">
                <a:solidFill>
                  <a:srgbClr val="FFFF00"/>
                </a:solidFill>
              </a:rPr>
            </a:br>
            <a:r>
              <a:rPr lang="en-GB" b="1" dirty="0" smtClean="0">
                <a:solidFill>
                  <a:srgbClr val="FFFF00"/>
                </a:solidFill>
              </a:rPr>
              <a:t/>
            </a:r>
            <a:br>
              <a:rPr lang="en-GB" b="1" dirty="0" smtClean="0">
                <a:solidFill>
                  <a:srgbClr val="FFFF00"/>
                </a:solidFill>
              </a:rPr>
            </a:br>
            <a:r>
              <a:rPr lang="en-GB" sz="6700" b="1" dirty="0" smtClean="0">
                <a:solidFill>
                  <a:srgbClr val="FFFF00"/>
                </a:solidFill>
              </a:rPr>
              <a:t>ERATOSTHENESE</a:t>
            </a:r>
            <a:r>
              <a:rPr lang="en-GB" b="1" dirty="0" smtClean="0">
                <a:solidFill>
                  <a:srgbClr val="FFFF00"/>
                </a:solidFill>
              </a:rPr>
              <a:t/>
            </a:r>
            <a:br>
              <a:rPr lang="en-GB" b="1" dirty="0" smtClean="0">
                <a:solidFill>
                  <a:srgbClr val="FFFF00"/>
                </a:solidFill>
              </a:rPr>
            </a:br>
            <a:r>
              <a:rPr lang="en-GB" sz="3600" b="1" dirty="0" smtClean="0">
                <a:solidFill>
                  <a:schemeClr val="tx1"/>
                </a:solidFill>
              </a:rPr>
              <a:t>The term </a:t>
            </a:r>
            <a:r>
              <a:rPr lang="en-GB" sz="3600" b="1" smtClean="0"/>
              <a:t>first </a:t>
            </a:r>
            <a:r>
              <a:rPr lang="en-GB" sz="3600" b="1" smtClean="0"/>
              <a:t>coined by </a:t>
            </a:r>
            <a:r>
              <a:rPr lang="en-GB" sz="3600" b="1" dirty="0" smtClean="0"/>
              <a:t>Greek Scholar</a:t>
            </a:r>
            <a:r>
              <a:rPr lang="en-GB" sz="3100" b="1" dirty="0" smtClean="0"/>
              <a:t/>
            </a:r>
            <a:br>
              <a:rPr lang="en-GB" sz="3100" b="1" dirty="0" smtClean="0"/>
            </a:br>
            <a:endParaRPr lang="en-GB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935480"/>
            <a:ext cx="9144000" cy="4389120"/>
          </a:xfrm>
        </p:spPr>
        <p:txBody>
          <a:bodyPr>
            <a:normAutofit/>
          </a:bodyPr>
          <a:lstStyle/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sz="2800" b="1" dirty="0" smtClean="0">
              <a:solidFill>
                <a:srgbClr val="FFFF00"/>
              </a:solidFill>
            </a:endParaRPr>
          </a:p>
          <a:p>
            <a:pPr algn="ctr">
              <a:buNone/>
            </a:pPr>
            <a:endParaRPr lang="en-GB" sz="2800" b="1" dirty="0" smtClean="0">
              <a:solidFill>
                <a:srgbClr val="FFFF00"/>
              </a:solidFill>
            </a:endParaRPr>
          </a:p>
          <a:p>
            <a:pPr algn="ctr">
              <a:buNone/>
            </a:pPr>
            <a:r>
              <a:rPr lang="en-GB" sz="2800" b="1" dirty="0" smtClean="0">
                <a:solidFill>
                  <a:srgbClr val="FFFF00"/>
                </a:solidFill>
              </a:rPr>
              <a:t>The word geography derived from Greek language</a:t>
            </a:r>
            <a:endParaRPr lang="en-GB" sz="3200" dirty="0" smtClean="0">
              <a:solidFill>
                <a:srgbClr val="FFFF00"/>
              </a:solidFill>
            </a:endParaRPr>
          </a:p>
          <a:p>
            <a:pPr algn="ctr">
              <a:buNone/>
            </a:pPr>
            <a:r>
              <a:rPr lang="en-GB" sz="2800" b="1" dirty="0" smtClean="0">
                <a:solidFill>
                  <a:srgbClr val="FFFF00"/>
                </a:solidFill>
              </a:rPr>
              <a:t>GEO  --  EARTH</a:t>
            </a:r>
          </a:p>
          <a:p>
            <a:pPr algn="ctr">
              <a:buNone/>
            </a:pPr>
            <a:r>
              <a:rPr lang="en-GB" sz="2800" b="1" dirty="0" smtClean="0">
                <a:solidFill>
                  <a:srgbClr val="FFFF00"/>
                </a:solidFill>
              </a:rPr>
              <a:t>GRAPHOS  -- DESCRIPTION</a:t>
            </a:r>
          </a:p>
          <a:p>
            <a:pPr algn="ctr">
              <a:buNone/>
            </a:pPr>
            <a:endParaRPr lang="en-GB" sz="2800" b="1" dirty="0" smtClean="0">
              <a:solidFill>
                <a:srgbClr val="FFFF00"/>
              </a:solidFill>
            </a:endParaRPr>
          </a:p>
          <a:p>
            <a:pPr algn="ctr">
              <a:buNone/>
            </a:pPr>
            <a:r>
              <a:rPr lang="en-GB" sz="3200" b="1" dirty="0" smtClean="0">
                <a:solidFill>
                  <a:srgbClr val="00FFFF"/>
                </a:solidFill>
              </a:rPr>
              <a:t>Geography is the description of the earth</a:t>
            </a:r>
            <a:endParaRPr lang="en-GB" sz="3200" b="1" dirty="0" smtClean="0">
              <a:solidFill>
                <a:srgbClr val="C00000"/>
              </a:solidFill>
            </a:endParaRPr>
          </a:p>
          <a:p>
            <a:pPr>
              <a:buNone/>
            </a:pPr>
            <a:endParaRPr lang="en-GB" dirty="0">
              <a:solidFill>
                <a:srgbClr val="FFFF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3000">
              <a:srgbClr val="002060"/>
            </a:gs>
            <a:gs pos="30000">
              <a:srgbClr val="D49E6C"/>
            </a:gs>
            <a:gs pos="70000">
              <a:srgbClr val="A65528"/>
            </a:gs>
            <a:gs pos="100000">
              <a:srgbClr val="663012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896112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 smtClean="0">
                <a:solidFill>
                  <a:srgbClr val="FFFF00"/>
                </a:solidFill>
              </a:rPr>
              <a:t/>
            </a:r>
            <a:br>
              <a:rPr lang="en-GB" dirty="0" smtClean="0">
                <a:solidFill>
                  <a:srgbClr val="FFFF00"/>
                </a:solidFill>
              </a:rPr>
            </a:br>
            <a:r>
              <a:rPr lang="en-GB" sz="3600" b="1" dirty="0" smtClean="0">
                <a:solidFill>
                  <a:srgbClr val="FFFF00"/>
                </a:solidFill>
              </a:rPr>
              <a:t>GEOGRAPHY AS A DISCIPLINE IS CONCERNED WITH THREE SETS OF QUESTIONS</a:t>
            </a:r>
            <a:endParaRPr lang="en-GB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GB" dirty="0" smtClean="0"/>
          </a:p>
          <a:p>
            <a:pPr marL="514350" indent="-514350">
              <a:buFont typeface="+mj-lt"/>
              <a:buAutoNum type="arabicPeriod"/>
            </a:pPr>
            <a:r>
              <a:rPr lang="en-GB" sz="3200" b="1" dirty="0" smtClean="0"/>
              <a:t>WHAT ?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200" b="1" dirty="0" smtClean="0"/>
              <a:t>WHERE ?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200" b="1" dirty="0" smtClean="0"/>
              <a:t>WHY ?</a:t>
            </a:r>
            <a:endParaRPr lang="en-GB" sz="3200" b="1" dirty="0"/>
          </a:p>
        </p:txBody>
      </p:sp>
      <p:pic>
        <p:nvPicPr>
          <p:cNvPr id="4" name="Picture 2" descr="C:\Users\Gvhss\Desktop\imag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24200" y="2362200"/>
            <a:ext cx="3124200" cy="2133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5002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447800"/>
            <a:ext cx="8153400" cy="838200"/>
          </a:xfrm>
        </p:spPr>
        <p:txBody>
          <a:bodyPr>
            <a:normAutofit fontScale="90000"/>
          </a:bodyPr>
          <a:lstStyle/>
          <a:p>
            <a:r>
              <a:rPr lang="en-GB" dirty="0" smtClean="0">
                <a:solidFill>
                  <a:srgbClr val="FFFF00"/>
                </a:solidFill>
              </a:rPr>
              <a:t/>
            </a:r>
            <a:br>
              <a:rPr lang="en-GB" dirty="0" smtClean="0">
                <a:solidFill>
                  <a:srgbClr val="FFFF00"/>
                </a:solidFill>
              </a:rPr>
            </a:br>
            <a:r>
              <a:rPr lang="en-GB" sz="3600" b="1" u="sng" dirty="0" smtClean="0">
                <a:solidFill>
                  <a:srgbClr val="FFFF00"/>
                </a:solidFill>
                <a:latin typeface="+mn-lt"/>
              </a:rPr>
              <a:t>WHAT</a:t>
            </a:r>
            <a:r>
              <a:rPr lang="en-GB" sz="3600" b="1" dirty="0" smtClean="0">
                <a:solidFill>
                  <a:srgbClr val="FFFF00"/>
                </a:solidFill>
                <a:latin typeface="+mn-lt"/>
              </a:rPr>
              <a:t> are the patterns of natural and cultural features  found over the surface of the earth ?</a:t>
            </a:r>
            <a:endParaRPr lang="en-GB" b="1" dirty="0">
              <a:solidFill>
                <a:srgbClr val="FFFF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667000"/>
            <a:ext cx="8229600" cy="3962400"/>
          </a:xfrm>
        </p:spPr>
        <p:txBody>
          <a:bodyPr/>
          <a:lstStyle/>
          <a:p>
            <a:pPr marL="514350" indent="-514350">
              <a:buNone/>
            </a:pPr>
            <a:r>
              <a:rPr lang="en-GB" sz="3200" b="1" u="sng" dirty="0" smtClean="0"/>
              <a:t>WHERE</a:t>
            </a:r>
            <a:r>
              <a:rPr lang="en-GB" sz="3200" b="1" dirty="0" smtClean="0"/>
              <a:t> are these features distributed over the surface of the earth ?</a:t>
            </a:r>
          </a:p>
          <a:p>
            <a:pPr marL="514350" indent="-514350">
              <a:buNone/>
            </a:pPr>
            <a:endParaRPr lang="en-GB" sz="3200" b="1" dirty="0" smtClean="0"/>
          </a:p>
          <a:p>
            <a:pPr marL="514350" indent="-514350">
              <a:buNone/>
            </a:pPr>
            <a:r>
              <a:rPr lang="en-GB" sz="3200" b="1" u="sng" dirty="0" smtClean="0">
                <a:solidFill>
                  <a:srgbClr val="00FFFF"/>
                </a:solidFill>
              </a:rPr>
              <a:t>WHY</a:t>
            </a:r>
            <a:r>
              <a:rPr lang="en-GB" sz="3200" b="1" dirty="0" smtClean="0">
                <a:solidFill>
                  <a:srgbClr val="00FFFF"/>
                </a:solidFill>
              </a:rPr>
              <a:t> such relationships between features, processes and phenomena take place?</a:t>
            </a:r>
            <a:endParaRPr lang="en-GB" sz="3200" b="1" dirty="0">
              <a:solidFill>
                <a:srgbClr val="00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600200"/>
            <a:ext cx="8839200" cy="1143000"/>
          </a:xfrm>
        </p:spPr>
        <p:txBody>
          <a:bodyPr>
            <a:normAutofit fontScale="90000"/>
          </a:bodyPr>
          <a:lstStyle/>
          <a:p>
            <a:r>
              <a:rPr lang="en-GB" sz="4400" b="1" dirty="0" smtClean="0">
                <a:solidFill>
                  <a:srgbClr val="FFC000"/>
                </a:solidFill>
              </a:rPr>
              <a:t>Geography as an integrating discipline - spatial Synthesis</a:t>
            </a:r>
            <a:endParaRPr lang="en-GB" b="1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pPr>
              <a:buNone/>
            </a:pPr>
            <a:endParaRPr lang="en-GB" sz="3200" dirty="0" smtClean="0"/>
          </a:p>
          <a:p>
            <a:pPr>
              <a:buNone/>
            </a:pPr>
            <a:r>
              <a:rPr lang="en-GB" sz="4000" b="1" dirty="0" smtClean="0"/>
              <a:t>The shape of the earth is</a:t>
            </a:r>
            <a:r>
              <a:rPr lang="en-GB" sz="3200" dirty="0" smtClean="0"/>
              <a:t> </a:t>
            </a:r>
            <a:r>
              <a:rPr lang="en-GB" sz="4000" b="1" dirty="0" smtClean="0"/>
              <a:t>GEOID</a:t>
            </a:r>
            <a:endParaRPr lang="en-GB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l="-12000" r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Diagram 6"/>
          <p:cNvGraphicFramePr/>
          <p:nvPr/>
        </p:nvGraphicFramePr>
        <p:xfrm>
          <a:off x="228600" y="0"/>
          <a:ext cx="8915400" cy="6629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659</TotalTime>
  <Words>165</Words>
  <Application>Microsoft Office PowerPoint</Application>
  <PresentationFormat>On-screen Show (4:3)</PresentationFormat>
  <Paragraphs>59</Paragraphs>
  <Slides>12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Flow</vt:lpstr>
      <vt:lpstr>ATOMIC ENERGY EDUCATION SOCIETY</vt:lpstr>
      <vt:lpstr>PowerPoint Presentation</vt:lpstr>
      <vt:lpstr>GEOGRAPHY</vt:lpstr>
      <vt:lpstr>PowerPoint Presentation</vt:lpstr>
      <vt:lpstr>  ERATOSTHENESE The term first coined by Greek Scholar </vt:lpstr>
      <vt:lpstr> GEOGRAPHY AS A DISCIPLINE IS CONCERNED WITH THREE SETS OF QUESTIONS</vt:lpstr>
      <vt:lpstr> WHAT are the patterns of natural and cultural features  found over the surface of the earth ?</vt:lpstr>
      <vt:lpstr>Geography as an integrating discipline - spatial Synthesis</vt:lpstr>
      <vt:lpstr>PowerPoint Presentation</vt:lpstr>
      <vt:lpstr>PowerPoint Presentation</vt:lpstr>
      <vt:lpstr>BRANCHES OF GEOGRAPHY </vt:lpstr>
      <vt:lpstr>End of Module - 01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gvhss pullanoor</dc:creator>
  <cp:lastModifiedBy>home</cp:lastModifiedBy>
  <cp:revision>122</cp:revision>
  <dcterms:created xsi:type="dcterms:W3CDTF">2006-08-16T00:00:00Z</dcterms:created>
  <dcterms:modified xsi:type="dcterms:W3CDTF">2020-08-13T13:32:28Z</dcterms:modified>
</cp:coreProperties>
</file>